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549" r:id="rId2"/>
    <p:sldId id="669" r:id="rId3"/>
    <p:sldId id="670" r:id="rId4"/>
    <p:sldId id="671" r:id="rId5"/>
    <p:sldId id="672" r:id="rId6"/>
    <p:sldId id="673" r:id="rId7"/>
    <p:sldId id="674" r:id="rId8"/>
    <p:sldId id="668" r:id="rId9"/>
  </p:sldIdLst>
  <p:sldSz cx="9144000" cy="6858000" type="screen4x3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F00"/>
    <a:srgbClr val="000000"/>
    <a:srgbClr val="333333"/>
    <a:srgbClr val="303030"/>
    <a:srgbClr val="202020"/>
    <a:srgbClr val="323232"/>
    <a:srgbClr val="2E2E2E"/>
    <a:srgbClr val="393939"/>
    <a:srgbClr val="7F7F7F"/>
    <a:srgbClr val="7F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7" autoAdjust="0"/>
    <p:restoredTop sz="70884" autoAdjust="0"/>
  </p:normalViewPr>
  <p:slideViewPr>
    <p:cSldViewPr>
      <p:cViewPr varScale="1">
        <p:scale>
          <a:sx n="89" d="100"/>
          <a:sy n="89" d="100"/>
        </p:scale>
        <p:origin x="124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640" y="20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62BA08DB-2A02-284F-9C5A-830C37704123}" type="datetime1">
              <a:rPr lang="en-US"/>
              <a:pPr>
                <a:defRPr/>
              </a:pPr>
              <a:t>7/30/25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3CF16D5-79BF-2943-A715-629BF8EE5C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93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903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183B3C-5324-044E-93AF-26B3882D148B}" type="slidenum">
              <a:rPr lang="en-US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pPr/>
              <a:t>0</a:t>
            </a:fld>
            <a:endParaRPr lang="en-US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8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EFA8D-19E6-82DC-CB10-C838246E0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49755-955F-35BE-F8C6-46C29837F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4652E-4880-2831-31E2-AA928A0EF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18483-BF2A-94AF-2A1C-1154211C2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33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DE09F-787F-22DC-96F6-7A4C5FDAE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12A64-8CD3-F10A-6C64-7286FA889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097997-A697-A384-9E23-8917E6D65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90D27-4D40-EF26-2D2E-65AF311A4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9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638D-8301-EB96-1FFE-61303564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7A9BE-3FB2-90F0-D92F-71A5DCBD6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AF88B3-E3FA-E114-B59F-6D2559E01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3326-12FA-AF75-C666-992FDF7E5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63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E29D9-128C-E6CA-3E46-64B9E2B6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78A0D-66A4-C8CD-5179-5912CB55E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0070D-1B17-F3F8-9997-4CA1300DB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AA2E9-892B-FC1B-80EF-7A694E7D6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7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A61F3-0FC2-57CB-5BAF-1F7EEF7E0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7A984-19F4-B39C-FE48-1BB86947D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5AD6C-C019-5819-DB12-C5B155EED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F900D-9253-280C-8D59-6E1420968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CA73ED-001A-4342-8942-FB784B6F2BD1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4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066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-76200"/>
            <a:ext cx="2286000" cy="6934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76200"/>
            <a:ext cx="6705600" cy="693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8E0F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6" descr="zebra.png"/>
          <p:cNvPicPr>
            <a:picLocks noChangeAspect="1"/>
          </p:cNvPicPr>
          <p:nvPr userDrawn="1"/>
        </p:nvPicPr>
        <p:blipFill>
          <a:blip r:embed="rId2"/>
          <a:srcRect l="16774" t="14452" r="4301" b="73161"/>
          <a:stretch>
            <a:fillRect/>
          </a:stretch>
        </p:blipFill>
        <p:spPr bwMode="auto">
          <a:xfrm>
            <a:off x="-76200" y="0"/>
            <a:ext cx="9321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3133"/>
            <a:ext cx="9144000" cy="1066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FE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360" y="1031190"/>
            <a:ext cx="8799146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3500" y="6527800"/>
            <a:ext cx="9144000" cy="381000"/>
          </a:xfrm>
          <a:prstGeom prst="rect">
            <a:avLst/>
          </a:prstGeom>
        </p:spPr>
        <p:txBody>
          <a:bodyPr/>
          <a:lstStyle>
            <a:lvl1pPr algn="l">
              <a:defRPr sz="1200" i="1">
                <a:solidFill>
                  <a:srgbClr val="6C6C6C"/>
                </a:solidFill>
              </a:defRPr>
            </a:lvl1pPr>
          </a:lstStyle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066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910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910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066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451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Kendrick Kay, CMRR, University of Minnesota, http://cvnlab.net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53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3500" y="6527800"/>
            <a:ext cx="9144000" cy="381000"/>
          </a:xfrm>
          <a:prstGeom prst="rect">
            <a:avLst/>
          </a:prstGeom>
        </p:spPr>
        <p:txBody>
          <a:bodyPr/>
          <a:lstStyle>
            <a:lvl1pPr algn="l">
              <a:defRPr sz="1200" i="1">
                <a:solidFill>
                  <a:srgbClr val="6C6C6C"/>
                </a:solidFill>
              </a:defRPr>
            </a:lvl1pPr>
          </a:lstStyle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09000" y="6962001"/>
            <a:ext cx="618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4C916A-E501-C14E-B763-56C9AA78CE8B}" type="slidenum">
              <a:rPr lang="en-US" sz="1200">
                <a:solidFill>
                  <a:srgbClr val="6C6C6C"/>
                </a:solidFill>
              </a:rPr>
              <a:pPr algn="r"/>
              <a:t>‹#›</a:t>
            </a:fld>
            <a:r>
              <a:rPr lang="en-US" sz="1200">
                <a:solidFill>
                  <a:srgbClr val="6C6C6C"/>
                </a:solidFill>
              </a:rPr>
              <a:t>/17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zebra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90600" y="-304800"/>
            <a:ext cx="11811000" cy="738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-1219200" y="2743200"/>
            <a:ext cx="12268200" cy="441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52402" y="1045988"/>
            <a:ext cx="8957731" cy="175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dirty="0">
                <a:solidFill>
                  <a:srgbClr val="FFFFFF"/>
                </a:solidFill>
              </a:rPr>
              <a:t>Giving good scientific talks</a:t>
            </a:r>
            <a:endParaRPr lang="en-US" sz="3200" b="0" dirty="0">
              <a:solidFill>
                <a:srgbClr val="FFFFFF"/>
              </a:solidFill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-118532" y="2895600"/>
            <a:ext cx="9499600" cy="3341372"/>
          </a:xfrm>
          <a:ln>
            <a:noFill/>
          </a:ln>
        </p:spPr>
        <p:txBody>
          <a:bodyPr/>
          <a:lstStyle/>
          <a:p>
            <a:pPr eaLnBrk="1" hangingPunct="1"/>
            <a:r>
              <a:rPr lang="en-US" sz="2800" b="1"/>
              <a:t>Kendrick Kay</a:t>
            </a:r>
          </a:p>
          <a:p>
            <a:pPr eaLnBrk="1" hangingPunct="1"/>
            <a:r>
              <a:rPr lang="en-US" sz="2800"/>
              <a:t>kay@umn.edu • http://cvnlab.net</a:t>
            </a:r>
            <a:endParaRPr lang="en-US" sz="2800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193618"/>
            <a:ext cx="1983793" cy="1359582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-127000" y="4038600"/>
            <a:ext cx="9499600" cy="188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</a:rPr>
              <a:t>Center for Magnetic Resonance Research (CMRR)</a:t>
            </a:r>
          </a:p>
          <a:p>
            <a:pPr eaLnBrk="1" hangingPunct="1"/>
            <a:r>
              <a:rPr lang="en-US" sz="2800">
                <a:solidFill>
                  <a:srgbClr val="000000"/>
                </a:solidFill>
              </a:rPr>
              <a:t>University of Minnesota, Twin Cities</a:t>
            </a: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-1043950" y="2743917"/>
            <a:ext cx="11924731" cy="0"/>
          </a:xfrm>
          <a:prstGeom prst="line">
            <a:avLst/>
          </a:prstGeom>
          <a:noFill/>
          <a:ln w="19050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9953E-7B39-CDC1-6AEB-6137E4FFAC05}"/>
              </a:ext>
            </a:extLst>
          </p:cNvPr>
          <p:cNvSpPr txBox="1"/>
          <p:nvPr/>
        </p:nvSpPr>
        <p:spPr>
          <a:xfrm>
            <a:off x="1199302" y="5258955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These slides: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0FB7E7-B4C4-D501-421D-16D55D694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896" y="5582865"/>
            <a:ext cx="1118164" cy="1118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87CE7-2340-87CD-F556-5D5392292E1C}"/>
              </a:ext>
            </a:extLst>
          </p:cNvPr>
          <p:cNvSpPr txBox="1"/>
          <p:nvPr/>
        </p:nvSpPr>
        <p:spPr>
          <a:xfrm>
            <a:off x="6096000" y="5257800"/>
            <a:ext cx="232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More information: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9BAF8-482F-BA8B-7C19-6E504217E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289" y="5582865"/>
            <a:ext cx="1118164" cy="11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"/>
    </mc:Choice>
    <mc:Fallback xmlns="">
      <p:transition spd="slow" advTm="5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3A07-2753-9B51-B251-F34ADFE8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goal of a scientific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EF210-593C-4DE3-E4E1-08108305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FF0000"/>
                </a:solidFill>
              </a:rPr>
              <a:t>The goal is to </a:t>
            </a:r>
            <a:r>
              <a:rPr lang="en-US" sz="2400" b="1">
                <a:solidFill>
                  <a:srgbClr val="FF0000"/>
                </a:solidFill>
              </a:rPr>
              <a:t>communicate information</a:t>
            </a:r>
            <a:r>
              <a:rPr lang="en-US" sz="2400">
                <a:solidFill>
                  <a:srgbClr val="FF0000"/>
                </a:solidFill>
              </a:rPr>
              <a:t>:</a:t>
            </a:r>
            <a:endParaRPr lang="en-US" sz="2000">
              <a:solidFill>
                <a:srgbClr val="FF0000"/>
              </a:solidFill>
            </a:endParaRPr>
          </a:p>
          <a:p>
            <a:pPr lvl="1"/>
            <a:r>
              <a:rPr lang="en-US" sz="2000" b="1">
                <a:solidFill>
                  <a:srgbClr val="FF0000"/>
                </a:solidFill>
              </a:rPr>
              <a:t>Why</a:t>
            </a:r>
            <a:r>
              <a:rPr lang="en-US" sz="2000">
                <a:solidFill>
                  <a:srgbClr val="FF0000"/>
                </a:solidFill>
              </a:rPr>
              <a:t> you did it</a:t>
            </a:r>
          </a:p>
          <a:p>
            <a:pPr lvl="1"/>
            <a:r>
              <a:rPr lang="en-US" sz="2000" b="1">
                <a:solidFill>
                  <a:srgbClr val="FF0000"/>
                </a:solidFill>
              </a:rPr>
              <a:t>What</a:t>
            </a:r>
            <a:r>
              <a:rPr lang="en-US" sz="2000">
                <a:solidFill>
                  <a:srgbClr val="FF0000"/>
                </a:solidFill>
              </a:rPr>
              <a:t> you did</a:t>
            </a:r>
          </a:p>
          <a:p>
            <a:pPr lvl="1"/>
            <a:r>
              <a:rPr lang="en-US" sz="2000" b="1">
                <a:solidFill>
                  <a:srgbClr val="FF0000"/>
                </a:solidFill>
              </a:rPr>
              <a:t>What</a:t>
            </a:r>
            <a:r>
              <a:rPr lang="en-US" sz="2000">
                <a:solidFill>
                  <a:srgbClr val="FF0000"/>
                </a:solidFill>
              </a:rPr>
              <a:t> you found</a:t>
            </a:r>
            <a:endParaRPr lang="en-US" sz="2000" b="1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FF0000"/>
              </a:solidFill>
            </a:endParaRPr>
          </a:p>
          <a:p>
            <a:r>
              <a:rPr lang="en-US" sz="2400">
                <a:solidFill>
                  <a:srgbClr val="FF0000"/>
                </a:solidFill>
              </a:rPr>
              <a:t>If you succeed (and if your science is interesting), people will want to read your papers, talk to you, &amp; collaborate with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2FF94-D3B2-1DF0-8B37-41CFAE99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04E6B96-0605-93E8-D74C-ECD7BF1439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F307D-F38A-EEF1-43C1-4463FCC7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619454"/>
            <a:ext cx="2228485" cy="15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2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F2423-AE36-4C9A-9B78-9539BD230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690F-A65E-8313-EB5C-B0CCBA98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 good talk?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AF52-17F0-6867-B4B2-2DD76AFDB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FF0000"/>
                </a:solidFill>
              </a:rPr>
              <a:t>It’s not just about clarity.</a:t>
            </a:r>
          </a:p>
          <a:p>
            <a:r>
              <a:rPr lang="en-US" sz="2400">
                <a:solidFill>
                  <a:srgbClr val="FF0000"/>
                </a:solidFill>
              </a:rPr>
              <a:t>It’s also energy/engagement.</a:t>
            </a:r>
            <a:endParaRPr lang="en-US" sz="2000">
              <a:solidFill>
                <a:srgbClr val="FF0000"/>
              </a:solidFill>
            </a:endParaRPr>
          </a:p>
          <a:p>
            <a:pPr lvl="1"/>
            <a:r>
              <a:rPr lang="en-US" sz="2000">
                <a:solidFill>
                  <a:srgbClr val="FF0000"/>
                </a:solidFill>
              </a:rPr>
              <a:t>It inspires!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It excites!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It is entertaining!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It makes the audience care!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It engages the audience!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It sustains their attention!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A7D25-7755-067D-0BD3-43A48A45C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FEE5C73-4E87-9A52-5FC0-275892A38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BE607D-8569-1658-5EBB-7ABE0EDDA1AB}"/>
              </a:ext>
            </a:extLst>
          </p:cNvPr>
          <p:cNvSpPr txBox="1">
            <a:spLocks/>
          </p:cNvSpPr>
          <p:nvPr/>
        </p:nvSpPr>
        <p:spPr bwMode="auto">
          <a:xfrm>
            <a:off x="4635500" y="4037697"/>
            <a:ext cx="4127500" cy="289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>
                <a:solidFill>
                  <a:srgbClr val="FF0000"/>
                </a:solidFill>
              </a:rPr>
              <a:t>Achieving this is not easy.</a:t>
            </a:r>
          </a:p>
          <a:p>
            <a:r>
              <a:rPr lang="en-US" sz="2000" kern="0">
                <a:solidFill>
                  <a:srgbClr val="FF0000"/>
                </a:solidFill>
              </a:rPr>
              <a:t>Science is technical and takes a lot of mental effort to process.</a:t>
            </a:r>
          </a:p>
          <a:p>
            <a:r>
              <a:rPr lang="en-US" sz="2000" kern="0">
                <a:solidFill>
                  <a:srgbClr val="FF0000"/>
                </a:solidFill>
              </a:rPr>
              <a:t>Talks can be long and tiring.</a:t>
            </a:r>
          </a:p>
          <a:p>
            <a:r>
              <a:rPr lang="en-US" sz="2000" kern="0">
                <a:solidFill>
                  <a:srgbClr val="FF0000"/>
                </a:solidFill>
              </a:rPr>
              <a:t>Scientists are not necessarily speakers / comedians / actors.</a:t>
            </a:r>
          </a:p>
          <a:p>
            <a:pPr marL="0" indent="0">
              <a:buNone/>
            </a:pPr>
            <a:endParaRPr lang="en-US" sz="2000" kern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CDF7C-5554-CB94-14FC-6984BCFF2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143000"/>
            <a:ext cx="3720002" cy="24167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08CF8E-2A0A-9491-ADB1-45814F5F2E9C}"/>
              </a:ext>
            </a:extLst>
          </p:cNvPr>
          <p:cNvSpPr/>
          <p:nvPr/>
        </p:nvSpPr>
        <p:spPr bwMode="auto">
          <a:xfrm>
            <a:off x="4572000" y="3979333"/>
            <a:ext cx="4191000" cy="226906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60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F0B1B-7260-3E7E-C74C-E599A9A8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79AD-BA3A-6B23-0739-7653C6CD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 good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DF5AD-6C8C-DE0F-5CAF-403C20A45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FF0000"/>
                </a:solidFill>
              </a:rPr>
              <a:t>There are different types of talks (e.g., formal seminar, brief talk, tutorial, lab meeting, etc.); each requires a different approach.</a:t>
            </a:r>
          </a:p>
          <a:p>
            <a:endParaRPr lang="en-US" sz="2400">
              <a:solidFill>
                <a:srgbClr val="FF0000"/>
              </a:solidFill>
            </a:endParaRPr>
          </a:p>
          <a:p>
            <a:r>
              <a:rPr lang="en-US" sz="2400">
                <a:solidFill>
                  <a:srgbClr val="FF0000"/>
                </a:solidFill>
              </a:rPr>
              <a:t>Think about your </a:t>
            </a:r>
            <a:r>
              <a:rPr lang="en-US" sz="2400" b="1">
                <a:solidFill>
                  <a:srgbClr val="FF0000"/>
                </a:solidFill>
              </a:rPr>
              <a:t>audience</a:t>
            </a:r>
            <a:r>
              <a:rPr lang="en-US" sz="2400">
                <a:solidFill>
                  <a:srgbClr val="FF0000"/>
                </a:solidFill>
              </a:rPr>
              <a:t>.</a:t>
            </a:r>
          </a:p>
          <a:p>
            <a:r>
              <a:rPr lang="en-US" sz="2400">
                <a:solidFill>
                  <a:srgbClr val="FF0000"/>
                </a:solidFill>
              </a:rPr>
              <a:t>Focus on the </a:t>
            </a:r>
            <a:r>
              <a:rPr lang="en-US" sz="2400" b="1">
                <a:solidFill>
                  <a:srgbClr val="FF0000"/>
                </a:solidFill>
              </a:rPr>
              <a:t>narrative</a:t>
            </a:r>
            <a:r>
              <a:rPr lang="en-US" sz="2400">
                <a:solidFill>
                  <a:srgbClr val="FF0000"/>
                </a:solidFill>
              </a:rPr>
              <a:t>. This is crucial.</a:t>
            </a:r>
          </a:p>
          <a:p>
            <a:endParaRPr lang="en-US" sz="2400">
              <a:solidFill>
                <a:srgbClr val="FF0000"/>
              </a:solidFill>
            </a:endParaRPr>
          </a:p>
          <a:p>
            <a:r>
              <a:rPr lang="en-US" sz="2400">
                <a:solidFill>
                  <a:srgbClr val="FF0000"/>
                </a:solidFill>
              </a:rPr>
              <a:t>General structure that applies to most cases: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Convey the motivation (Introduction)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Explain what you did (Methods)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Show what you found (Results)</a:t>
            </a:r>
          </a:p>
          <a:p>
            <a:pPr lvl="1"/>
            <a:r>
              <a:rPr lang="en-US" sz="2000">
                <a:solidFill>
                  <a:srgbClr val="FF0000"/>
                </a:solidFill>
              </a:rPr>
              <a:t>Talk about the implications (Discussion)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2A7C2-5E4A-3455-EF70-E4B03960C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627DD2B-CEAA-CF81-9B84-F3C81F849B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EC6296-E261-7275-24C6-5F34F5789758}"/>
              </a:ext>
            </a:extLst>
          </p:cNvPr>
          <p:cNvGrpSpPr/>
          <p:nvPr/>
        </p:nvGrpSpPr>
        <p:grpSpPr>
          <a:xfrm>
            <a:off x="5638800" y="4693895"/>
            <a:ext cx="3124200" cy="1447800"/>
            <a:chOff x="5638800" y="4693895"/>
            <a:chExt cx="3124200" cy="1447800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8B57873C-AFC8-027F-C74D-61B1840E64D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81800" y="4693895"/>
              <a:ext cx="1981200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en-US" sz="2000" kern="0">
                  <a:solidFill>
                    <a:srgbClr val="FF0000"/>
                  </a:solidFill>
                </a:rPr>
                <a:t>This is just a scientific paper in a talk format!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B1895E4-65E7-038C-A87D-C79D764901B5}"/>
                </a:ext>
              </a:extLst>
            </p:cNvPr>
            <p:cNvCxnSpPr/>
            <p:nvPr/>
          </p:nvCxnSpPr>
          <p:spPr bwMode="auto">
            <a:xfrm flipH="1" flipV="1">
              <a:off x="5638800" y="5029200"/>
              <a:ext cx="1066800" cy="15240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triangle" w="lg" len="lg"/>
            </a:ln>
            <a:effectLst/>
          </p:spPr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BA06AA4-8831-FE61-AE45-EA7E501E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74177"/>
            <a:ext cx="2538144" cy="17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A7D48-0ADC-0A97-3481-EBC27F80A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C07F-3E44-2949-A918-4C704BDE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But, talks are not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4ADBB-786E-E983-5429-07F958C4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FF0000"/>
                </a:solidFill>
              </a:rPr>
              <a:t>Do not include all the details.</a:t>
            </a:r>
          </a:p>
          <a:p>
            <a:r>
              <a:rPr lang="en-US" sz="2400">
                <a:solidFill>
                  <a:srgbClr val="FF0000"/>
                </a:solidFill>
              </a:rPr>
              <a:t>You can say things you wouldn’t say in a paper.</a:t>
            </a:r>
            <a:br>
              <a:rPr lang="en-US" sz="2400">
                <a:solidFill>
                  <a:srgbClr val="FF0000"/>
                </a:solidFill>
              </a:rPr>
            </a:br>
            <a:r>
              <a:rPr lang="en-US" sz="2400">
                <a:solidFill>
                  <a:srgbClr val="FF0000"/>
                </a:solidFill>
              </a:rPr>
              <a:t>(Be funny?, be provocative?)</a:t>
            </a:r>
          </a:p>
          <a:p>
            <a:r>
              <a:rPr lang="en-US" sz="2400">
                <a:solidFill>
                  <a:srgbClr val="FF0000"/>
                </a:solidFill>
              </a:rPr>
              <a:t>Talks can include animations, movies, etc.</a:t>
            </a:r>
          </a:p>
          <a:p>
            <a:r>
              <a:rPr lang="en-US" sz="2400">
                <a:solidFill>
                  <a:srgbClr val="FF0000"/>
                </a:solidFill>
              </a:rPr>
              <a:t>For papers, you can assume the reader is ready to make an effort. For talks, the listener may be tired and low-energy.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3B575-5D0C-1ABE-CBB5-BF461C7F1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157A52E-680B-A97B-7B5D-56CD4C0610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9E03C1-6C56-5600-DE47-E3B45A8B95A0}"/>
              </a:ext>
            </a:extLst>
          </p:cNvPr>
          <p:cNvGrpSpPr/>
          <p:nvPr/>
        </p:nvGrpSpPr>
        <p:grpSpPr>
          <a:xfrm>
            <a:off x="888898" y="4106333"/>
            <a:ext cx="7366204" cy="1934699"/>
            <a:chOff x="888898" y="4106333"/>
            <a:chExt cx="7366204" cy="19346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B01A49-AD82-FEF8-5F3D-E712794C8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9502" y="4106333"/>
              <a:ext cx="2895600" cy="19346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BBD50F-4199-4DB1-19A9-A4A82CA0B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898" y="4301991"/>
              <a:ext cx="3109812" cy="15052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ABE947-BF75-A64E-F904-D5B383732F13}"/>
                </a:ext>
              </a:extLst>
            </p:cNvPr>
            <p:cNvSpPr txBox="1"/>
            <p:nvPr/>
          </p:nvSpPr>
          <p:spPr>
            <a:xfrm>
              <a:off x="4419600" y="4800600"/>
              <a:ext cx="577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vs.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EEB42-9C83-C395-2970-8E5D4035E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1ADC-4160-13BA-53AC-CE73E846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A48A6-7950-B955-3283-BE659852C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>
                <a:solidFill>
                  <a:srgbClr val="FF0000"/>
                </a:solidFill>
              </a:rPr>
              <a:t>Minimize text</a:t>
            </a:r>
            <a:r>
              <a:rPr lang="en-US" sz="2400">
                <a:solidFill>
                  <a:srgbClr val="FF0000"/>
                </a:solidFill>
              </a:rPr>
              <a:t>.</a:t>
            </a:r>
          </a:p>
          <a:p>
            <a:r>
              <a:rPr lang="en-US" sz="2400">
                <a:solidFill>
                  <a:srgbClr val="FF0000"/>
                </a:solidFill>
              </a:rPr>
              <a:t>Make your figures and text </a:t>
            </a:r>
            <a:r>
              <a:rPr lang="en-US" sz="2400" b="1">
                <a:solidFill>
                  <a:srgbClr val="FF0000"/>
                </a:solidFill>
              </a:rPr>
              <a:t>big/visible</a:t>
            </a:r>
            <a:r>
              <a:rPr lang="en-US" sz="2400">
                <a:solidFill>
                  <a:srgbClr val="FF0000"/>
                </a:solidFill>
              </a:rPr>
              <a:t>.</a:t>
            </a:r>
          </a:p>
          <a:p>
            <a:r>
              <a:rPr lang="en-US" sz="2400" b="1">
                <a:solidFill>
                  <a:srgbClr val="FF0000"/>
                </a:solidFill>
              </a:rPr>
              <a:t>Explain</a:t>
            </a:r>
            <a:r>
              <a:rPr lang="en-US" sz="2400">
                <a:solidFill>
                  <a:srgbClr val="FF0000"/>
                </a:solidFill>
              </a:rPr>
              <a:t> your figures.</a:t>
            </a:r>
          </a:p>
          <a:p>
            <a:r>
              <a:rPr lang="en-US" sz="2400">
                <a:solidFill>
                  <a:srgbClr val="FF0000"/>
                </a:solidFill>
              </a:rPr>
              <a:t>Talk about your </a:t>
            </a:r>
            <a:r>
              <a:rPr lang="en-US" sz="2400" b="1">
                <a:solidFill>
                  <a:srgbClr val="FF0000"/>
                </a:solidFill>
              </a:rPr>
              <a:t>intentions</a:t>
            </a:r>
            <a:r>
              <a:rPr lang="en-US" sz="2400">
                <a:solidFill>
                  <a:srgbClr val="FF0000"/>
                </a:solidFill>
              </a:rPr>
              <a:t> up front. (“Today, I’m going to...”)</a:t>
            </a:r>
          </a:p>
          <a:p>
            <a:r>
              <a:rPr lang="en-US" sz="2400">
                <a:solidFill>
                  <a:srgbClr val="FF0000"/>
                </a:solidFill>
              </a:rPr>
              <a:t>Use good </a:t>
            </a:r>
            <a:r>
              <a:rPr lang="en-US" sz="2400" b="1">
                <a:solidFill>
                  <a:srgbClr val="FF0000"/>
                </a:solidFill>
              </a:rPr>
              <a:t>transitions</a:t>
            </a:r>
            <a:r>
              <a:rPr lang="en-US" sz="2400">
                <a:solidFill>
                  <a:srgbClr val="FF0000"/>
                </a:solidFill>
              </a:rPr>
              <a:t>.</a:t>
            </a:r>
          </a:p>
          <a:p>
            <a:r>
              <a:rPr lang="en-US" sz="2400" b="1">
                <a:solidFill>
                  <a:srgbClr val="FF0000"/>
                </a:solidFill>
              </a:rPr>
              <a:t>Practice</a:t>
            </a:r>
            <a:r>
              <a:rPr lang="en-US" sz="2400">
                <a:solidFill>
                  <a:srgbClr val="FF0000"/>
                </a:solidFill>
              </a:rPr>
              <a:t>.</a:t>
            </a:r>
          </a:p>
          <a:p>
            <a:r>
              <a:rPr lang="en-US" sz="2400" b="1">
                <a:solidFill>
                  <a:srgbClr val="FF0000"/>
                </a:solidFill>
              </a:rPr>
              <a:t>Record</a:t>
            </a:r>
            <a:r>
              <a:rPr lang="en-US" sz="2400">
                <a:solidFill>
                  <a:srgbClr val="FF0000"/>
                </a:solidFill>
              </a:rPr>
              <a:t> and listen to yourself.</a:t>
            </a:r>
          </a:p>
          <a:p>
            <a:r>
              <a:rPr lang="en-US" sz="2400" b="1">
                <a:solidFill>
                  <a:srgbClr val="FF0000"/>
                </a:solidFill>
              </a:rPr>
              <a:t>Beat</a:t>
            </a:r>
            <a:r>
              <a:rPr lang="en-US" sz="2400">
                <a:solidFill>
                  <a:srgbClr val="FF0000"/>
                </a:solidFill>
              </a:rPr>
              <a:t> your listener over the head. (Attention span is low.)</a:t>
            </a:r>
          </a:p>
          <a:p>
            <a:r>
              <a:rPr lang="en-US" sz="2400" b="1">
                <a:solidFill>
                  <a:srgbClr val="FF0000"/>
                </a:solidFill>
              </a:rPr>
              <a:t>Less</a:t>
            </a:r>
            <a:r>
              <a:rPr lang="en-US" sz="2400">
                <a:solidFill>
                  <a:srgbClr val="FF0000"/>
                </a:solidFill>
              </a:rPr>
              <a:t> is more. (Attention span is low.)</a:t>
            </a:r>
          </a:p>
          <a:p>
            <a:r>
              <a:rPr lang="en-US" sz="2400">
                <a:solidFill>
                  <a:srgbClr val="FF0000"/>
                </a:solidFill>
              </a:rPr>
              <a:t>Focus on </a:t>
            </a:r>
            <a:r>
              <a:rPr lang="en-US" sz="2400" b="1">
                <a:solidFill>
                  <a:srgbClr val="FF0000"/>
                </a:solidFill>
              </a:rPr>
              <a:t>take-home messages</a:t>
            </a:r>
            <a:r>
              <a:rPr lang="en-US" sz="2400">
                <a:solidFill>
                  <a:srgbClr val="FF0000"/>
                </a:solidFill>
              </a:rPr>
              <a:t>. (Attention span is low.)</a:t>
            </a:r>
          </a:p>
          <a:p>
            <a:r>
              <a:rPr lang="en-US" sz="2400">
                <a:solidFill>
                  <a:srgbClr val="FF0000"/>
                </a:solidFill>
              </a:rPr>
              <a:t>Get honest </a:t>
            </a:r>
            <a:r>
              <a:rPr lang="en-US" sz="2400" b="1">
                <a:solidFill>
                  <a:srgbClr val="FF0000"/>
                </a:solidFill>
              </a:rPr>
              <a:t>feedback</a:t>
            </a:r>
            <a:r>
              <a:rPr lang="en-US" sz="2400">
                <a:solidFill>
                  <a:srgbClr val="FF0000"/>
                </a:solidFill>
              </a:rPr>
              <a:t>. (Was the communication successful?)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9F1DA-1D3D-986A-4E64-81156990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19DA51D-E8C0-66DB-EFC4-D2B615D5B6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4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D2458-7A90-D6B3-5F14-ABAE8F575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C5F7-C091-054B-A4C0-BECD9337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Expertise will come with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0925-BD3B-D3DB-9890-BF454458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60" y="1031190"/>
            <a:ext cx="4257240" cy="5791200"/>
          </a:xfrm>
        </p:spPr>
        <p:txBody>
          <a:bodyPr/>
          <a:lstStyle/>
          <a:p>
            <a:r>
              <a:rPr lang="en-US" sz="2400">
                <a:solidFill>
                  <a:srgbClr val="FF0000"/>
                </a:solidFill>
              </a:rPr>
              <a:t>Giving talks is a physical (and mental) performance.</a:t>
            </a:r>
          </a:p>
          <a:p>
            <a:r>
              <a:rPr lang="en-US" sz="2400">
                <a:solidFill>
                  <a:srgbClr val="FF0000"/>
                </a:solidFill>
              </a:rPr>
              <a:t>Optimize vocal dynamics, emotion, nuance, flair.</a:t>
            </a:r>
          </a:p>
          <a:p>
            <a:r>
              <a:rPr lang="en-US" sz="2400">
                <a:solidFill>
                  <a:srgbClr val="FF0000"/>
                </a:solidFill>
              </a:rPr>
              <a:t>Engage your audience, read the room.</a:t>
            </a:r>
          </a:p>
          <a:p>
            <a:r>
              <a:rPr lang="en-US" sz="2400">
                <a:solidFill>
                  <a:srgbClr val="FF0000"/>
                </a:solidFill>
              </a:rPr>
              <a:t>Meet the audience where they are at.</a:t>
            </a:r>
          </a:p>
          <a:p>
            <a:r>
              <a:rPr lang="en-US" sz="2400">
                <a:solidFill>
                  <a:srgbClr val="FF0000"/>
                </a:solidFill>
              </a:rPr>
              <a:t>Answer questions with mastery (be nice, restate the question, don’t be defensive).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613A-3064-44A8-23BE-3F79A2F67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D77FF1-EF48-8053-FB38-675A6CEEC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F5B75-0B24-F38B-F748-FFABADE7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010" y="1149820"/>
            <a:ext cx="4167905" cy="295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6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Kendrick Kay, CMRR, University of Minnesota, http://cvnlab.net</a:t>
            </a:r>
          </a:p>
        </p:txBody>
      </p:sp>
      <p:pic>
        <p:nvPicPr>
          <p:cNvPr id="5" name="Picture 4" descr="brain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9182100" cy="6886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0432" y="2641600"/>
            <a:ext cx="2561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http://cvnlab.net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7ED3D-D510-9043-A9C1-293A57BA6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7600"/>
            <a:ext cx="2961033" cy="28604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8EF2E-08FA-D94C-98BF-A1E202495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910" y="3666950"/>
            <a:ext cx="2961033" cy="2860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A2CEA-163B-DB49-A798-2CA2FE7D769B}"/>
              </a:ext>
            </a:extLst>
          </p:cNvPr>
          <p:cNvSpPr txBox="1"/>
          <p:nvPr/>
        </p:nvSpPr>
        <p:spPr>
          <a:xfrm>
            <a:off x="5737622" y="3318620"/>
            <a:ext cx="71543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C156E-DA65-F24C-8663-928C16BB6AFB}"/>
              </a:ext>
            </a:extLst>
          </p:cNvPr>
          <p:cNvSpPr txBox="1"/>
          <p:nvPr/>
        </p:nvSpPr>
        <p:spPr>
          <a:xfrm>
            <a:off x="2006829" y="3319046"/>
            <a:ext cx="78427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8012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TheWindingSheet:Applications:Microsoft Office 2004:Templates:Presentations:Designs:Blank Presentation</Template>
  <TotalTime>94610</TotalTime>
  <Words>591</Words>
  <Application>Microsoft Macintosh PowerPoint</Application>
  <PresentationFormat>On-screen Show (4:3)</PresentationFormat>
  <Paragraphs>81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Blank Presentation</vt:lpstr>
      <vt:lpstr>Giving good scientific talks</vt:lpstr>
      <vt:lpstr>What is the goal of a scientific talk?</vt:lpstr>
      <vt:lpstr>What makes a good talk?</vt:lpstr>
      <vt:lpstr>Designing a good talk</vt:lpstr>
      <vt:lpstr>But, talks are not papers</vt:lpstr>
      <vt:lpstr>Tips</vt:lpstr>
      <vt:lpstr>Expertise will come with time</vt:lpstr>
      <vt:lpstr>PowerPoint Presentation</vt:lpstr>
    </vt:vector>
  </TitlesOfParts>
  <Company>Kendrick Kay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shape representation in human visual cortex using fMRI</dc:title>
  <dc:creator>Kendrick Kay</dc:creator>
  <cp:lastModifiedBy>Kendrick Kay</cp:lastModifiedBy>
  <cp:revision>1797</cp:revision>
  <cp:lastPrinted>2012-03-01T19:23:33Z</cp:lastPrinted>
  <dcterms:created xsi:type="dcterms:W3CDTF">2013-04-21T06:44:05Z</dcterms:created>
  <dcterms:modified xsi:type="dcterms:W3CDTF">2025-07-30T16:20:38Z</dcterms:modified>
</cp:coreProperties>
</file>